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59" r:id="rId6"/>
    <p:sldId id="260" r:id="rId7"/>
    <p:sldId id="261" r:id="rId8"/>
    <p:sldId id="262"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3/10/2024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3/10/2024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733800"/>
          </a:xfrm>
        </p:spPr>
        <p:txBody>
          <a:bodyPr>
            <a:normAutofit fontScale="90000"/>
          </a:bodyPr>
          <a:lstStyle/>
          <a:p>
            <a:pPr fontAlgn="base"/>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lt-LT" sz="3100" dirty="0" smtClean="0">
                <a:solidFill>
                  <a:schemeClr val="accent5"/>
                </a:solidFill>
                <a:latin typeface="Monotype Corsiva" panose="03010101010201010101" pitchFamily="66" charset="0"/>
              </a:rPr>
              <a:t>AKMENĖS </a:t>
            </a:r>
            <a:r>
              <a:rPr lang="lt-LT" sz="3100" dirty="0">
                <a:solidFill>
                  <a:schemeClr val="accent5"/>
                </a:solidFill>
                <a:latin typeface="Monotype Corsiva" panose="03010101010201010101" pitchFamily="66" charset="0"/>
              </a:rPr>
              <a:t>RAJONO KRUOPIŲ PAGRINDINĖS MOKYKLOS</a:t>
            </a:r>
            <a:br>
              <a:rPr lang="lt-LT" sz="3100" dirty="0">
                <a:solidFill>
                  <a:schemeClr val="accent5"/>
                </a:solidFill>
                <a:latin typeface="Monotype Corsiva" panose="03010101010201010101" pitchFamily="66" charset="0"/>
              </a:rPr>
            </a:br>
            <a:r>
              <a:rPr lang="lt-LT" sz="3100" dirty="0" smtClean="0">
                <a:solidFill>
                  <a:schemeClr val="accent5"/>
                </a:solidFill>
                <a:latin typeface="Monotype Corsiva" panose="03010101010201010101" pitchFamily="66" charset="0"/>
              </a:rPr>
              <a:t>IKIMOKYKLINI</a:t>
            </a:r>
            <a:r>
              <a:rPr lang="en-US" sz="3100" dirty="0" smtClean="0">
                <a:solidFill>
                  <a:schemeClr val="accent5"/>
                </a:solidFill>
                <a:latin typeface="Monotype Corsiva" panose="03010101010201010101" pitchFamily="66" charset="0"/>
              </a:rPr>
              <a:t>O  </a:t>
            </a:r>
            <a:r>
              <a:rPr lang="lt-LT" sz="3100" dirty="0" smtClean="0">
                <a:solidFill>
                  <a:schemeClr val="accent5"/>
                </a:solidFill>
                <a:latin typeface="Monotype Corsiva" panose="03010101010201010101" pitchFamily="66" charset="0"/>
              </a:rPr>
              <a:t>UGDYMO </a:t>
            </a:r>
            <a:r>
              <a:rPr lang="lt-LT" sz="3100" dirty="0">
                <a:solidFill>
                  <a:schemeClr val="accent5"/>
                </a:solidFill>
                <a:latin typeface="Monotype Corsiva" panose="03010101010201010101" pitchFamily="66" charset="0"/>
              </a:rPr>
              <a:t>SKYRIUS DALYVAUJA Etwinning </a:t>
            </a:r>
            <a:r>
              <a:rPr lang="lt-LT" sz="3100" dirty="0" smtClean="0">
                <a:solidFill>
                  <a:schemeClr val="accent5"/>
                </a:solidFill>
                <a:latin typeface="Monotype Corsiva" panose="03010101010201010101" pitchFamily="66" charset="0"/>
              </a:rPr>
              <a:t>projekte</a:t>
            </a:r>
            <a:r>
              <a:rPr lang="en-US" sz="3100" dirty="0" smtClean="0">
                <a:solidFill>
                  <a:schemeClr val="accent5"/>
                </a:solidFill>
                <a:latin typeface="Monotype Corsiva" panose="03010101010201010101" pitchFamily="66" charset="0"/>
              </a:rPr>
              <a:t>:</a:t>
            </a:r>
            <a:r>
              <a:rPr lang="lt-LT" sz="3100" b="1" dirty="0" smtClean="0">
                <a:solidFill>
                  <a:schemeClr val="accent5"/>
                </a:solidFill>
                <a:latin typeface="Monotype Corsiva" panose="03010101010201010101" pitchFamily="66" charset="0"/>
              </a:rPr>
              <a:t> </a:t>
            </a:r>
            <a:r>
              <a:rPr lang="en-US" sz="3100" b="1" dirty="0" smtClean="0">
                <a:solidFill>
                  <a:schemeClr val="accent5"/>
                </a:solidFill>
                <a:latin typeface="Monotype Corsiva" panose="03010101010201010101" pitchFamily="66" charset="0"/>
              </a:rPr>
              <a:t/>
            </a:r>
            <a:br>
              <a:rPr lang="en-US" sz="3100" b="1" dirty="0" smtClean="0">
                <a:solidFill>
                  <a:schemeClr val="accent5"/>
                </a:solidFill>
                <a:latin typeface="Monotype Corsiva" panose="03010101010201010101" pitchFamily="66" charset="0"/>
              </a:rPr>
            </a:br>
            <a:r>
              <a:rPr lang="en-US" sz="3100" b="1" dirty="0" smtClean="0">
                <a:solidFill>
                  <a:srgbClr val="FFFF00"/>
                </a:solidFill>
                <a:latin typeface="Monotype Corsiva" panose="03010101010201010101" pitchFamily="66" charset="0"/>
              </a:rPr>
              <a:t>“</a:t>
            </a:r>
            <a:r>
              <a:rPr lang="lt-LT" sz="3100" b="1" dirty="0" smtClean="0">
                <a:solidFill>
                  <a:srgbClr val="FFFF00"/>
                </a:solidFill>
                <a:latin typeface="Monotype Corsiva" panose="03010101010201010101" pitchFamily="66" charset="0"/>
              </a:rPr>
              <a:t>Patriotizmas </a:t>
            </a:r>
            <a:r>
              <a:rPr lang="lt-LT" sz="3100" b="1" dirty="0">
                <a:solidFill>
                  <a:schemeClr val="accent5"/>
                </a:solidFill>
                <a:latin typeface="Monotype Corsiva" panose="03010101010201010101" pitchFamily="66" charset="0"/>
              </a:rPr>
              <a:t>– gėlė, </a:t>
            </a:r>
            <a:r>
              <a:rPr lang="lt-LT" sz="3100" b="1" dirty="0">
                <a:solidFill>
                  <a:srgbClr val="FF0000"/>
                </a:solidFill>
                <a:latin typeface="Monotype Corsiva" panose="03010101010201010101" pitchFamily="66" charset="0"/>
              </a:rPr>
              <a:t>kurią reikia </a:t>
            </a:r>
            <a:r>
              <a:rPr lang="lt-LT" sz="3100" b="1" dirty="0" smtClean="0">
                <a:solidFill>
                  <a:srgbClr val="FF0000"/>
                </a:solidFill>
                <a:latin typeface="Monotype Corsiva" panose="03010101010201010101" pitchFamily="66" charset="0"/>
              </a:rPr>
              <a:t>laistyti</a:t>
            </a:r>
            <a:r>
              <a:rPr lang="en-US" sz="3100" dirty="0" smtClean="0">
                <a:solidFill>
                  <a:srgbClr val="FF0000"/>
                </a:solidFill>
                <a:latin typeface="Monotype Corsiva" panose="03010101010201010101" pitchFamily="66" charset="0"/>
              </a:rPr>
              <a:t>”</a:t>
            </a:r>
            <a:endParaRPr lang="lt-LT" sz="3100" dirty="0">
              <a:solidFill>
                <a:srgbClr val="00B050"/>
              </a:solidFill>
              <a:latin typeface="Monotype Corsiva" panose="03010101010201010101" pitchFamily="66" charset="0"/>
            </a:endParaRPr>
          </a:p>
        </p:txBody>
      </p:sp>
    </p:spTree>
    <p:extLst>
      <p:ext uri="{BB962C8B-B14F-4D97-AF65-F5344CB8AC3E}">
        <p14:creationId xmlns:p14="http://schemas.microsoft.com/office/powerpoint/2010/main" val="1387872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ydukai\Desktop\atsisiųsti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4495800" cy="3142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ydukai\Desktop\atsisiųsti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38400"/>
            <a:ext cx="3148013" cy="399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7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2800" b="1" i="1" dirty="0">
                <a:solidFill>
                  <a:srgbClr val="92D050"/>
                </a:solidFill>
                <a:effectLst/>
                <a:latin typeface="Monotype Corsiva" panose="03010101010201010101" pitchFamily="66" charset="0"/>
              </a:rPr>
              <a:t>Kruopių darželio ugdytiniai </a:t>
            </a:r>
            <a:r>
              <a:rPr lang="lt-LT" sz="2800" b="1" i="1" dirty="0" smtClean="0">
                <a:solidFill>
                  <a:srgbClr val="92D050"/>
                </a:solidFill>
                <a:effectLst/>
                <a:latin typeface="Monotype Corsiva" panose="03010101010201010101" pitchFamily="66" charset="0"/>
              </a:rPr>
              <a:t>dalyvauj</a:t>
            </a:r>
            <a:r>
              <a:rPr lang="en-US" sz="2800" b="1" i="1" dirty="0" smtClean="0">
                <a:solidFill>
                  <a:srgbClr val="92D050"/>
                </a:solidFill>
                <a:effectLst/>
                <a:latin typeface="Monotype Corsiva" panose="03010101010201010101" pitchFamily="66" charset="0"/>
              </a:rPr>
              <a:t>a</a:t>
            </a:r>
            <a:r>
              <a:rPr lang="lt-LT" sz="2800" b="1" i="1" dirty="0" smtClean="0">
                <a:solidFill>
                  <a:srgbClr val="92D050"/>
                </a:solidFill>
                <a:effectLst/>
                <a:latin typeface="Monotype Corsiva" panose="03010101010201010101" pitchFamily="66" charset="0"/>
              </a:rPr>
              <a:t> </a:t>
            </a:r>
            <a:r>
              <a:rPr lang="lt-LT" sz="2800" b="1" i="1" dirty="0">
                <a:solidFill>
                  <a:srgbClr val="92D050"/>
                </a:solidFill>
                <a:effectLst/>
                <a:latin typeface="Monotype Corsiva" panose="03010101010201010101" pitchFamily="66" charset="0"/>
              </a:rPr>
              <a:t>pilietinėje iniciatyvoje "GYVASIS TAUTOS ŽIEDAS" </a:t>
            </a:r>
            <a:endParaRPr lang="lt-LT" sz="2800" b="1" i="1" dirty="0">
              <a:solidFill>
                <a:srgbClr val="92D050"/>
              </a:solidFill>
              <a:latin typeface="Monotype Corsiva" panose="03010101010201010101" pitchFamily="66" charset="0"/>
            </a:endParaRPr>
          </a:p>
        </p:txBody>
      </p:sp>
      <p:pic>
        <p:nvPicPr>
          <p:cNvPr id="1027" name="Picture 3" descr="C:\Users\Lydukai\Desktop\430227513_2115042428895539_5714669709070608349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705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97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pPr marL="0" indent="0" algn="ctr">
              <a:buNone/>
            </a:pPr>
            <a:r>
              <a:rPr lang="en-US" dirty="0" err="1" smtClean="0">
                <a:solidFill>
                  <a:srgbClr val="92D050"/>
                </a:solidFill>
                <a:latin typeface="Monotype Corsiva" panose="03010101010201010101" pitchFamily="66" charset="0"/>
              </a:rPr>
              <a:t>Dalyvaujame</a:t>
            </a:r>
            <a:r>
              <a:rPr lang="en-US" dirty="0" smtClean="0">
                <a:solidFill>
                  <a:srgbClr val="92D050"/>
                </a:solidFill>
                <a:latin typeface="Monotype Corsiva" panose="03010101010201010101" pitchFamily="66" charset="0"/>
              </a:rPr>
              <a:t> </a:t>
            </a:r>
            <a:r>
              <a:rPr lang="lt-LT" dirty="0" smtClean="0">
                <a:solidFill>
                  <a:srgbClr val="92D050"/>
                </a:solidFill>
                <a:latin typeface="Monotype Corsiva" panose="03010101010201010101" pitchFamily="66" charset="0"/>
              </a:rPr>
              <a:t>Klaipėdos </a:t>
            </a:r>
            <a:r>
              <a:rPr lang="lt-LT" dirty="0">
                <a:solidFill>
                  <a:srgbClr val="92D050"/>
                </a:solidFill>
                <a:latin typeface="Monotype Corsiva" panose="03010101010201010101" pitchFamily="66" charset="0"/>
              </a:rPr>
              <a:t>l/d "Rūta" organizuojamame projekte-pilietinėje iniciatyvoje, skirtoje paminėti Lietuvos nepriklausomybės atkūrimo dieną </a:t>
            </a:r>
            <a:endParaRPr lang="en-US" dirty="0" smtClean="0">
              <a:solidFill>
                <a:srgbClr val="92D050"/>
              </a:solidFill>
              <a:latin typeface="Monotype Corsiva" panose="03010101010201010101" pitchFamily="66" charset="0"/>
            </a:endParaRPr>
          </a:p>
          <a:p>
            <a:pPr marL="0" indent="0" algn="ctr">
              <a:buNone/>
            </a:pPr>
            <a:r>
              <a:rPr lang="lt-LT" b="1" dirty="0" smtClean="0">
                <a:solidFill>
                  <a:srgbClr val="92D050"/>
                </a:solidFill>
                <a:latin typeface="Monotype Corsiva" panose="03010101010201010101" pitchFamily="66" charset="0"/>
              </a:rPr>
              <a:t>"</a:t>
            </a:r>
            <a:r>
              <a:rPr lang="lt-LT" b="1" dirty="0">
                <a:solidFill>
                  <a:srgbClr val="FFFF00"/>
                </a:solidFill>
                <a:latin typeface="Monotype Corsiva" panose="03010101010201010101" pitchFamily="66" charset="0"/>
              </a:rPr>
              <a:t>Bėgu</a:t>
            </a:r>
            <a:r>
              <a:rPr lang="lt-LT" b="1" dirty="0">
                <a:solidFill>
                  <a:srgbClr val="92D050"/>
                </a:solidFill>
                <a:latin typeface="Monotype Corsiva" panose="03010101010201010101" pitchFamily="66" charset="0"/>
              </a:rPr>
              <a:t> Lietuvai </a:t>
            </a:r>
            <a:r>
              <a:rPr lang="lt-LT" b="1" dirty="0">
                <a:solidFill>
                  <a:srgbClr val="FF0000"/>
                </a:solidFill>
                <a:latin typeface="Monotype Corsiva" panose="03010101010201010101" pitchFamily="66" charset="0"/>
              </a:rPr>
              <a:t>2024</a:t>
            </a:r>
            <a:r>
              <a:rPr lang="lt-LT" b="1" dirty="0">
                <a:solidFill>
                  <a:srgbClr val="92D050"/>
                </a:solidFill>
                <a:latin typeface="Monotype Corsiva" panose="03010101010201010101" pitchFamily="66" charset="0"/>
              </a:rPr>
              <a:t>"</a:t>
            </a:r>
            <a:r>
              <a:rPr lang="lt-LT" b="1" dirty="0"/>
              <a:t> </a:t>
            </a:r>
            <a:endParaRPr lang="en-US" b="1" dirty="0" smtClean="0"/>
          </a:p>
          <a:p>
            <a:pPr marL="0" indent="0" algn="ctr">
              <a:buNone/>
            </a:pPr>
            <a:endParaRPr lang="lt-LT" b="1" dirty="0"/>
          </a:p>
        </p:txBody>
      </p:sp>
      <p:pic>
        <p:nvPicPr>
          <p:cNvPr id="2050" name="Picture 2" descr="C:\Users\Lydukai\Desktop\430240245_2115117488888033_23170365963645928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09788"/>
            <a:ext cx="6705600" cy="375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35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029199"/>
          </a:xfrm>
        </p:spPr>
        <p:txBody>
          <a:bodyPr/>
          <a:lstStyle/>
          <a:p>
            <a:r>
              <a:rPr lang="lt-LT" sz="2400" dirty="0">
                <a:effectLst/>
              </a:rPr>
              <a:t> </a:t>
            </a:r>
            <a:r>
              <a:rPr lang="en-US" sz="2400" dirty="0" smtClean="0">
                <a:effectLst/>
              </a:rPr>
              <a:t>    </a:t>
            </a:r>
            <a:r>
              <a:rPr lang="lt-LT" sz="2400" dirty="0" smtClean="0">
                <a:solidFill>
                  <a:schemeClr val="accent5"/>
                </a:solidFill>
                <a:effectLst/>
              </a:rPr>
              <a:t>Meilė </a:t>
            </a:r>
            <a:r>
              <a:rPr lang="lt-LT" sz="2400" dirty="0">
                <a:solidFill>
                  <a:schemeClr val="accent5"/>
                </a:solidFill>
                <a:effectLst/>
              </a:rPr>
              <a:t>Lietuvai – iš kartos į kartą perduodama vertybė. Patriotu ne gimstama, juo tampama. Ikimokykliniame amžiuje formuojasi vaikų asmenybė ir identitetas. Tai palankiausias laikas skiepyti pilietiškumą. Tautinio identiteto formavimasis prasideda tada, kai asmenybė perima savo tautos vertybes per nacionalinius simbolius, valstybines šventes, papročius bei tradicijas. Taip ugdosi pagarbos, meilės savo kraštui jausmai. </a:t>
            </a:r>
            <a:endParaRPr lang="lt-LT" sz="2400" dirty="0">
              <a:solidFill>
                <a:schemeClr val="accent5"/>
              </a:solidFill>
            </a:endParaRPr>
          </a:p>
        </p:txBody>
      </p:sp>
    </p:spTree>
    <p:extLst>
      <p:ext uri="{BB962C8B-B14F-4D97-AF65-F5344CB8AC3E}">
        <p14:creationId xmlns:p14="http://schemas.microsoft.com/office/powerpoint/2010/main" val="253150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lt-LT" sz="6600" dirty="0">
                <a:solidFill>
                  <a:srgbClr val="92D050"/>
                </a:solidFill>
                <a:effectLst>
                  <a:outerShdw blurRad="38100" dist="38100" dir="2700000" algn="tl">
                    <a:srgbClr val="000000">
                      <a:alpha val="43137"/>
                    </a:srgbClr>
                  </a:outerShdw>
                </a:effectLst>
                <a:latin typeface="Monotype Corsiva" panose="03010101010201010101" pitchFamily="66" charset="0"/>
              </a:rPr>
              <a:t>Kruopių IUS akimirkos išreiškiančios meilę savo </a:t>
            </a:r>
            <a:r>
              <a:rPr lang="lt-LT" sz="6600" dirty="0" smtClean="0">
                <a:solidFill>
                  <a:srgbClr val="92D050"/>
                </a:solidFill>
                <a:effectLst>
                  <a:outerShdw blurRad="38100" dist="38100" dir="2700000" algn="tl">
                    <a:srgbClr val="000000">
                      <a:alpha val="43137"/>
                    </a:srgbClr>
                  </a:outerShdw>
                </a:effectLst>
                <a:latin typeface="Monotype Corsiva" panose="03010101010201010101" pitchFamily="66" charset="0"/>
              </a:rPr>
              <a:t>valstybei</a:t>
            </a:r>
            <a:endParaRPr lang="lt-LT" sz="6600" dirty="0">
              <a:solidFill>
                <a:srgbClr val="92D050"/>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113771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lt-LT" dirty="0"/>
          </a:p>
        </p:txBody>
      </p:sp>
      <p:sp>
        <p:nvSpPr>
          <p:cNvPr id="3" name="Subtitle 2"/>
          <p:cNvSpPr>
            <a:spLocks noGrp="1"/>
          </p:cNvSpPr>
          <p:nvPr>
            <p:ph type="subTitle" idx="1"/>
          </p:nvPr>
        </p:nvSpPr>
        <p:spPr/>
        <p:txBody>
          <a:bodyPr/>
          <a:lstStyle/>
          <a:p>
            <a:endParaRPr lang="lt-LT"/>
          </a:p>
        </p:txBody>
      </p:sp>
      <p:pic>
        <p:nvPicPr>
          <p:cNvPr id="4" name="Picture 3" descr="C:\Users\Lydukai\Desktop\427919692_2102111090188673_3908964884333468354_n.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400800"/>
          </a:xfrm>
          <a:prstGeom prst="rect">
            <a:avLst/>
          </a:prstGeom>
          <a:noFill/>
          <a:ln>
            <a:noFill/>
          </a:ln>
        </p:spPr>
      </p:pic>
    </p:spTree>
    <p:extLst>
      <p:ext uri="{BB962C8B-B14F-4D97-AF65-F5344CB8AC3E}">
        <p14:creationId xmlns:p14="http://schemas.microsoft.com/office/powerpoint/2010/main" val="130441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pPr>
              <a:lnSpc>
                <a:spcPct val="150000"/>
              </a:lnSpc>
            </a:pPr>
            <a:r>
              <a:rPr lang="lt-LT" sz="2400" b="1" dirty="0">
                <a:effectLst/>
                <a:latin typeface="Monotype Corsiva" panose="03010101010201010101" pitchFamily="66" charset="0"/>
              </a:rPr>
              <a:t>"Pelėdžiukų" gr. vaikai dalyvauja Kauno darželio "Atžalėlė" respublikiniame </a:t>
            </a:r>
            <a:r>
              <a:rPr lang="en-US" sz="2400" b="1" dirty="0" smtClean="0">
                <a:effectLst/>
                <a:latin typeface="Monotype Corsiva" panose="03010101010201010101" pitchFamily="66" charset="0"/>
              </a:rPr>
              <a:t>s</a:t>
            </a:r>
            <a:r>
              <a:rPr lang="lt-LT" sz="2400" b="1" dirty="0" smtClean="0">
                <a:effectLst/>
                <a:latin typeface="Monotype Corsiva" panose="03010101010201010101" pitchFamily="66" charset="0"/>
              </a:rPr>
              <a:t>team </a:t>
            </a:r>
            <a:r>
              <a:rPr lang="lt-LT" sz="2400" b="1" dirty="0">
                <a:effectLst/>
                <a:latin typeface="Monotype Corsiva" panose="03010101010201010101" pitchFamily="66" charset="0"/>
              </a:rPr>
              <a:t>projekte </a:t>
            </a:r>
            <a:r>
              <a:rPr lang="lt-LT" sz="2400" b="1" dirty="0">
                <a:solidFill>
                  <a:srgbClr val="92D050"/>
                </a:solidFill>
                <a:effectLst/>
                <a:latin typeface="Monotype Corsiva" panose="03010101010201010101" pitchFamily="66" charset="0"/>
              </a:rPr>
              <a:t>"Mano brangi Lietuva" </a:t>
            </a:r>
            <a:r>
              <a:rPr lang="lt-LT" sz="2400" b="1" dirty="0">
                <a:effectLst/>
                <a:latin typeface="Monotype Corsiva" panose="03010101010201010101" pitchFamily="66" charset="0"/>
              </a:rPr>
              <a:t>ir Kauno darželio "Žiedelis" respublikiniame darbų parodoje </a:t>
            </a:r>
            <a:r>
              <a:rPr lang="lt-LT" sz="2400" b="1" dirty="0">
                <a:solidFill>
                  <a:srgbClr val="92D050"/>
                </a:solidFill>
                <a:effectLst/>
                <a:latin typeface="Monotype Corsiva" panose="03010101010201010101" pitchFamily="66" charset="0"/>
              </a:rPr>
              <a:t>"Lietuva - mano širdyje" </a:t>
            </a:r>
            <a:endParaRPr lang="lt-LT" sz="2400" b="1" dirty="0">
              <a:solidFill>
                <a:srgbClr val="92D050"/>
              </a:solidFill>
              <a:latin typeface="Monotype Corsiva" panose="03010101010201010101" pitchFamily="66" charset="0"/>
            </a:endParaRPr>
          </a:p>
        </p:txBody>
      </p:sp>
      <p:pic>
        <p:nvPicPr>
          <p:cNvPr id="4" name="Content Placeholder 3" descr="C:\Users\Lydukai\Desktop\427980549_2102111033522012_2895478707111550789_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7315200" cy="3962400"/>
          </a:xfrm>
          <a:prstGeom prst="rect">
            <a:avLst/>
          </a:prstGeom>
          <a:noFill/>
          <a:ln>
            <a:noFill/>
          </a:ln>
        </p:spPr>
      </p:pic>
    </p:spTree>
    <p:extLst>
      <p:ext uri="{BB962C8B-B14F-4D97-AF65-F5344CB8AC3E}">
        <p14:creationId xmlns:p14="http://schemas.microsoft.com/office/powerpoint/2010/main" val="319214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Lydukai\Desktop\426397495_2102111113522004_3144813571852386741_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077200" cy="5257800"/>
          </a:xfrm>
          <a:prstGeom prst="rect">
            <a:avLst/>
          </a:prstGeom>
          <a:noFill/>
          <a:ln>
            <a:noFill/>
          </a:ln>
        </p:spPr>
      </p:pic>
    </p:spTree>
    <p:extLst>
      <p:ext uri="{BB962C8B-B14F-4D97-AF65-F5344CB8AC3E}">
        <p14:creationId xmlns:p14="http://schemas.microsoft.com/office/powerpoint/2010/main" val="35142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Lydukai\Desktop\427909893_2102111150188667_7379546090102286198_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772400" cy="5181600"/>
          </a:xfrm>
          <a:prstGeom prst="rect">
            <a:avLst/>
          </a:prstGeom>
          <a:noFill/>
          <a:ln>
            <a:noFill/>
          </a:ln>
        </p:spPr>
      </p:pic>
    </p:spTree>
    <p:extLst>
      <p:ext uri="{BB962C8B-B14F-4D97-AF65-F5344CB8AC3E}">
        <p14:creationId xmlns:p14="http://schemas.microsoft.com/office/powerpoint/2010/main" val="156160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lt-LT" dirty="0"/>
          </a:p>
        </p:txBody>
      </p:sp>
      <p:sp>
        <p:nvSpPr>
          <p:cNvPr id="3" name="Subtitle 2"/>
          <p:cNvSpPr>
            <a:spLocks noGrp="1"/>
          </p:cNvSpPr>
          <p:nvPr>
            <p:ph type="subTitle" idx="1"/>
          </p:nvPr>
        </p:nvSpPr>
        <p:spPr>
          <a:xfrm>
            <a:off x="1066800" y="457200"/>
            <a:ext cx="6400800" cy="1219200"/>
          </a:xfrm>
        </p:spPr>
        <p:txBody>
          <a:bodyPr>
            <a:noAutofit/>
          </a:bodyPr>
          <a:lstStyle/>
          <a:p>
            <a:r>
              <a:rPr lang="en-US" b="1" dirty="0">
                <a:solidFill>
                  <a:srgbClr val="92D050"/>
                </a:solidFill>
                <a:latin typeface="Monotype Corsiva" panose="03010101010201010101" pitchFamily="66" charset="0"/>
              </a:rPr>
              <a:t>V</a:t>
            </a:r>
            <a:r>
              <a:rPr lang="lt-LT" b="1" dirty="0" smtClean="0">
                <a:solidFill>
                  <a:srgbClr val="92D050"/>
                </a:solidFill>
                <a:latin typeface="Monotype Corsiva" panose="03010101010201010101" pitchFamily="66" charset="0"/>
              </a:rPr>
              <a:t>asario </a:t>
            </a:r>
            <a:r>
              <a:rPr lang="lt-LT" b="1" dirty="0">
                <a:solidFill>
                  <a:srgbClr val="92D050"/>
                </a:solidFill>
                <a:latin typeface="Monotype Corsiva" panose="03010101010201010101" pitchFamily="66" charset="0"/>
              </a:rPr>
              <a:t>16-osios minėjimas. </a:t>
            </a:r>
            <a:endParaRPr lang="en-US" b="1" dirty="0" smtClean="0">
              <a:solidFill>
                <a:srgbClr val="92D050"/>
              </a:solidFill>
              <a:latin typeface="Monotype Corsiva" panose="03010101010201010101" pitchFamily="66" charset="0"/>
            </a:endParaRPr>
          </a:p>
          <a:p>
            <a:r>
              <a:rPr lang="lt-LT" b="1" dirty="0" smtClean="0">
                <a:solidFill>
                  <a:srgbClr val="92D050"/>
                </a:solidFill>
                <a:latin typeface="Monotype Corsiva" panose="03010101010201010101" pitchFamily="66" charset="0"/>
              </a:rPr>
              <a:t>Daug </a:t>
            </a:r>
            <a:r>
              <a:rPr lang="lt-LT" b="1" dirty="0">
                <a:solidFill>
                  <a:srgbClr val="92D050"/>
                </a:solidFill>
                <a:latin typeface="Monotype Corsiva" panose="03010101010201010101" pitchFamily="66" charset="0"/>
              </a:rPr>
              <a:t>gražių dainų, eilių ir žodžių vaikai skyrė Lietuvai </a:t>
            </a:r>
            <a:r>
              <a:rPr lang="en-US" b="1" dirty="0" smtClean="0">
                <a:solidFill>
                  <a:srgbClr val="92D050"/>
                </a:solidFill>
                <a:latin typeface="Monotype Corsiva" panose="03010101010201010101" pitchFamily="66" charset="0"/>
              </a:rPr>
              <a:t>.</a:t>
            </a:r>
            <a:endParaRPr lang="lt-LT" b="1" dirty="0">
              <a:solidFill>
                <a:srgbClr val="92D050"/>
              </a:solidFill>
              <a:latin typeface="Monotype Corsiva" panose="03010101010201010101" pitchFamily="66" charset="0"/>
            </a:endParaRPr>
          </a:p>
          <a:p>
            <a:r>
              <a:rPr lang="lt-LT" b="1" dirty="0">
                <a:solidFill>
                  <a:srgbClr val="92D050"/>
                </a:solidFill>
                <a:latin typeface="Monotype Corsiva" panose="03010101010201010101" pitchFamily="66" charset="0"/>
              </a:rPr>
              <a:t>Puoselėkime savo valstybę, branginkime LAISVĘ IR NEPRIKLAUSOMYBĘ! </a:t>
            </a:r>
          </a:p>
          <a:p>
            <a:pPr algn="l"/>
            <a:endParaRPr lang="lt-LT" sz="2000" b="1" dirty="0">
              <a:solidFill>
                <a:srgbClr val="92D050"/>
              </a:solidFill>
              <a:latin typeface="Monotype Corsiva" panose="03010101010201010101" pitchFamily="66" charset="0"/>
            </a:endParaRPr>
          </a:p>
        </p:txBody>
      </p:sp>
      <p:pic>
        <p:nvPicPr>
          <p:cNvPr id="4" name="Picture 3" descr="C:\Users\Lydukai\Desktop\427904498_2102059673527148_4346470211538410029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0" y="4724400"/>
            <a:ext cx="3771899" cy="1907720"/>
          </a:xfrm>
          <a:prstGeom prst="rect">
            <a:avLst/>
          </a:prstGeom>
          <a:noFill/>
          <a:ln>
            <a:noFill/>
          </a:ln>
        </p:spPr>
      </p:pic>
      <p:pic>
        <p:nvPicPr>
          <p:cNvPr id="3074" name="Picture 2" descr="C:\Users\Lydukai\Desktop\427899334_2102059793527136_9052282154253554527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792" y="2116028"/>
            <a:ext cx="3733800" cy="238856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ydukai\Desktop\426400019_2102059763527139_3447605276930407584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362200"/>
            <a:ext cx="3276600" cy="214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68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lt-LT" dirty="0"/>
          </a:p>
        </p:txBody>
      </p:sp>
      <p:pic>
        <p:nvPicPr>
          <p:cNvPr id="1026" name="Picture 2" descr="C:\Users\Lydukai\Desktop\atsisiųs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199"/>
            <a:ext cx="8001000" cy="579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2602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102</TotalTime>
  <Words>166</Words>
  <Application>Microsoft Office PowerPoint</Application>
  <PresentationFormat>On-screen Show (4:3)</PresentationFormat>
  <Paragraphs>11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Executive</vt:lpstr>
      <vt:lpstr>       AKMENĖS RAJONO KRUOPIŲ PAGRINDINĖS MOKYKLOS IKIMOKYKLINIO  UGDYMO SKYRIUS DALYVAUJA Etwinning projekte:  “Patriotizmas – gėlė, kurią reikia laistyti”</vt:lpstr>
      <vt:lpstr>     Meilė Lietuvai – iš kartos į kartą perduodama vertybė. Patriotu ne gimstama, juo tampama. Ikimokykliniame amžiuje formuojasi vaikų asmenybė ir identitetas. Tai palankiausias laikas skiepyti pilietiškumą. Tautinio identiteto formavimasis prasideda tada, kai asmenybė perima savo tautos vertybes per nacionalinius simbolius, valstybines šventes, papročius bei tradicijas. Taip ugdosi pagarbos, meilės savo kraštui jausmai. </vt:lpstr>
      <vt:lpstr>PowerPoint Presentation</vt:lpstr>
      <vt:lpstr>PowerPoint Presentation</vt:lpstr>
      <vt:lpstr>"Pelėdžiukų" gr. vaikai dalyvauja Kauno darželio "Atžalėlė" respublikiniame steam projekte "Mano brangi Lietuva" ir Kauno darželio "Žiedelis" respublikiniame darbų parodoje "Lietuva - mano širdyje" </vt:lpstr>
      <vt:lpstr>PowerPoint Presentation</vt:lpstr>
      <vt:lpstr>PowerPoint Presentation</vt:lpstr>
      <vt:lpstr> </vt:lpstr>
      <vt:lpstr>PowerPoint Presentation</vt:lpstr>
      <vt:lpstr>PowerPoint Presentation</vt:lpstr>
      <vt:lpstr>Kruopių darželio ugdytiniai dalyvauja pilietinėje iniciatyvoje "GYVASIS TAUTOS ŽIEDAS"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AKMENĖS RAJONO KRUOPIŲ PAGRINDINĖS MOKYKLOS IKIMOKYKLINIS UGDYMO SKYRIUS DALYVAUJA Etwinning projekte: “Patriotizmas – gėlė, kurią reikia laistyti”</dc:title>
  <dc:creator>Lydukai</dc:creator>
  <cp:lastModifiedBy>Lydukai</cp:lastModifiedBy>
  <cp:revision>8</cp:revision>
  <dcterms:created xsi:type="dcterms:W3CDTF">2006-08-16T00:00:00Z</dcterms:created>
  <dcterms:modified xsi:type="dcterms:W3CDTF">2024-03-10T16:54:35Z</dcterms:modified>
</cp:coreProperties>
</file>