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772400" cy="4495800"/>
          </a:xfrm>
        </p:spPr>
        <p:txBody>
          <a:bodyPr>
            <a:noAutofit/>
          </a:bodyPr>
          <a:lstStyle/>
          <a:p>
            <a:r>
              <a:rPr lang="lt-LT" sz="2000" b="1" dirty="0" smtClean="0">
                <a:latin typeface="Monotype Corsiva" panose="03010101010201010101" pitchFamily="66" charset="0"/>
              </a:rPr>
              <a:t/>
            </a:r>
            <a:br>
              <a:rPr lang="lt-LT" sz="2000" b="1" dirty="0" smtClean="0">
                <a:latin typeface="Monotype Corsiva" panose="03010101010201010101" pitchFamily="66" charset="0"/>
              </a:rPr>
            </a:br>
            <a:r>
              <a:rPr lang="lt-LT" sz="2000" b="1" dirty="0" smtClean="0">
                <a:latin typeface="Monotype Corsiva" panose="03010101010201010101" pitchFamily="66" charset="0"/>
              </a:rPr>
              <a:t>KRUOPIŲ </a:t>
            </a:r>
            <a:r>
              <a:rPr lang="lt-LT" sz="2000" b="1" dirty="0">
                <a:latin typeface="Monotype Corsiva" panose="03010101010201010101" pitchFamily="66" charset="0"/>
              </a:rPr>
              <a:t>PAGRINDINĖS MOKYKLOS</a:t>
            </a:r>
            <a:br>
              <a:rPr lang="lt-LT" sz="2000" b="1" dirty="0">
                <a:latin typeface="Monotype Corsiva" panose="03010101010201010101" pitchFamily="66" charset="0"/>
              </a:rPr>
            </a:br>
            <a:r>
              <a:rPr lang="lt-LT" sz="2000" b="1" dirty="0">
                <a:latin typeface="Monotype Corsiva" panose="03010101010201010101" pitchFamily="66" charset="0"/>
              </a:rPr>
              <a:t>IKIMOKYKLINIO UGDYMO SKYRIUS</a:t>
            </a:r>
            <a:br>
              <a:rPr lang="lt-LT" sz="2000" b="1" dirty="0">
                <a:latin typeface="Monotype Corsiva" panose="03010101010201010101" pitchFamily="66" charset="0"/>
              </a:rPr>
            </a:br>
            <a:r>
              <a:rPr lang="lt-LT" sz="2000" b="1" dirty="0">
                <a:latin typeface="Monotype Corsiva" panose="03010101010201010101" pitchFamily="66" charset="0"/>
              </a:rPr>
              <a:t>dalyvauja europiniame „eTwinning“ projekte</a:t>
            </a:r>
            <a:br>
              <a:rPr lang="lt-LT" sz="2000" b="1" dirty="0">
                <a:latin typeface="Monotype Corsiva" panose="03010101010201010101" pitchFamily="66" charset="0"/>
              </a:rPr>
            </a:br>
            <a:r>
              <a:rPr lang="lt-LT" sz="2000" b="1" dirty="0">
                <a:latin typeface="Monotype Corsiva" panose="03010101010201010101" pitchFamily="66" charset="0"/>
              </a:rPr>
              <a:t/>
            </a:r>
            <a:br>
              <a:rPr lang="lt-LT" sz="2000" b="1" dirty="0">
                <a:latin typeface="Monotype Corsiva" panose="03010101010201010101" pitchFamily="66" charset="0"/>
              </a:rPr>
            </a:br>
            <a:r>
              <a:rPr lang="lt-LT" sz="3600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>„ŽEMĖ YRA MANO DRAUGAS“ </a:t>
            </a:r>
            <a:br>
              <a:rPr lang="lt-LT" sz="3600" b="1" i="1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lt-LT" sz="3600" b="1" i="1" dirty="0">
                <a:solidFill>
                  <a:srgbClr val="00B050"/>
                </a:solidFill>
                <a:latin typeface="Monotype Corsiva" panose="03010101010201010101" pitchFamily="66" charset="0"/>
              </a:rPr>
              <a:t/>
            </a:r>
            <a:br>
              <a:rPr lang="lt-LT" sz="3600" b="1" i="1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lt-LT" sz="2000" b="1" dirty="0">
                <a:latin typeface="Monotype Corsiva" panose="03010101010201010101" pitchFamily="66" charset="0"/>
              </a:rPr>
              <a:t>Tikslas</a:t>
            </a:r>
            <a:r>
              <a:rPr lang="lt-LT" sz="2000" dirty="0">
                <a:latin typeface="Monotype Corsiva" panose="03010101010201010101" pitchFamily="66" charset="0"/>
              </a:rPr>
              <a:t>: Mokyti vaikus saugoti ir puoselėti gamtą.</a:t>
            </a:r>
            <a:br>
              <a:rPr lang="lt-LT" sz="2000" dirty="0">
                <a:latin typeface="Monotype Corsiva" panose="03010101010201010101" pitchFamily="66" charset="0"/>
              </a:rPr>
            </a:br>
            <a:r>
              <a:rPr lang="lt-LT" sz="2000" b="1" dirty="0">
                <a:latin typeface="Monotype Corsiva" panose="03010101010201010101" pitchFamily="66" charset="0"/>
              </a:rPr>
              <a:t/>
            </a:r>
            <a:br>
              <a:rPr lang="lt-LT" sz="2000" b="1" dirty="0">
                <a:latin typeface="Monotype Corsiva" panose="03010101010201010101" pitchFamily="66" charset="0"/>
              </a:rPr>
            </a:br>
            <a:r>
              <a:rPr lang="lt-LT" sz="2000" b="1" dirty="0">
                <a:latin typeface="Monotype Corsiva" panose="03010101010201010101" pitchFamily="66" charset="0"/>
              </a:rPr>
              <a:t>Uždaviniai:</a:t>
            </a:r>
            <a:r>
              <a:rPr lang="lt-LT" sz="2000" dirty="0">
                <a:latin typeface="Monotype Corsiva" panose="03010101010201010101" pitchFamily="66" charset="0"/>
              </a:rPr>
              <a:t/>
            </a:r>
            <a:br>
              <a:rPr lang="lt-LT" sz="2000" dirty="0">
                <a:latin typeface="Monotype Corsiva" panose="03010101010201010101" pitchFamily="66" charset="0"/>
              </a:rPr>
            </a:br>
            <a:r>
              <a:rPr lang="lt-LT" sz="2000" dirty="0">
                <a:latin typeface="Monotype Corsiva" panose="03010101010201010101" pitchFamily="66" charset="0"/>
              </a:rPr>
              <a:t/>
            </a:r>
            <a:br>
              <a:rPr lang="lt-LT" sz="2000" dirty="0">
                <a:latin typeface="Monotype Corsiva" panose="03010101010201010101" pitchFamily="66" charset="0"/>
              </a:rPr>
            </a:br>
            <a:r>
              <a:rPr lang="en-US" sz="2000" dirty="0" smtClean="0">
                <a:latin typeface="Monotype Corsiva" panose="03010101010201010101" pitchFamily="66" charset="0"/>
              </a:rPr>
              <a:t>1.</a:t>
            </a:r>
            <a:r>
              <a:rPr lang="lt-LT" sz="2000" dirty="0" smtClean="0">
                <a:latin typeface="Monotype Corsiva" panose="03010101010201010101" pitchFamily="66" charset="0"/>
              </a:rPr>
              <a:t> </a:t>
            </a:r>
            <a:r>
              <a:rPr lang="lt-LT" sz="2000" dirty="0">
                <a:latin typeface="Monotype Corsiva" panose="03010101010201010101" pitchFamily="66" charset="0"/>
              </a:rPr>
              <a:t>Skatinti į ugdymo procesą įtraukti kuo daugiau STEAM</a:t>
            </a:r>
            <a:br>
              <a:rPr lang="lt-LT" sz="2000" dirty="0">
                <a:latin typeface="Monotype Corsiva" panose="03010101010201010101" pitchFamily="66" charset="0"/>
              </a:rPr>
            </a:br>
            <a:r>
              <a:rPr lang="lt-LT" sz="2000" dirty="0">
                <a:latin typeface="Monotype Corsiva" panose="03010101010201010101" pitchFamily="66" charset="0"/>
              </a:rPr>
              <a:t>metodikos;</a:t>
            </a:r>
            <a:br>
              <a:rPr lang="lt-LT" sz="2000" dirty="0">
                <a:latin typeface="Monotype Corsiva" panose="03010101010201010101" pitchFamily="66" charset="0"/>
              </a:rPr>
            </a:br>
            <a:r>
              <a:rPr lang="lt-LT" sz="2000" dirty="0" smtClean="0">
                <a:latin typeface="Monotype Corsiva" panose="03010101010201010101" pitchFamily="66" charset="0"/>
              </a:rPr>
              <a:t> </a:t>
            </a:r>
            <a:r>
              <a:rPr lang="en-US" sz="2000" dirty="0" smtClean="0">
                <a:latin typeface="Monotype Corsiva" panose="03010101010201010101" pitchFamily="66" charset="0"/>
              </a:rPr>
              <a:t>2. </a:t>
            </a:r>
            <a:r>
              <a:rPr lang="lt-LT" sz="2000" dirty="0" smtClean="0">
                <a:latin typeface="Monotype Corsiva" panose="03010101010201010101" pitchFamily="66" charset="0"/>
              </a:rPr>
              <a:t>Supažindinti </a:t>
            </a:r>
            <a:r>
              <a:rPr lang="lt-LT" sz="2000" dirty="0">
                <a:latin typeface="Monotype Corsiva" panose="03010101010201010101" pitchFamily="66" charset="0"/>
              </a:rPr>
              <a:t>vaikus su žeme ir tuo, ką ji mums duoda;</a:t>
            </a:r>
            <a:br>
              <a:rPr lang="lt-LT" sz="2000" dirty="0">
                <a:latin typeface="Monotype Corsiva" panose="03010101010201010101" pitchFamily="66" charset="0"/>
              </a:rPr>
            </a:br>
            <a:r>
              <a:rPr lang="en-US" sz="2000" dirty="0" smtClean="0">
                <a:latin typeface="Monotype Corsiva" panose="03010101010201010101" pitchFamily="66" charset="0"/>
              </a:rPr>
              <a:t>3. </a:t>
            </a:r>
            <a:r>
              <a:rPr lang="lt-LT" sz="2000" dirty="0" smtClean="0">
                <a:latin typeface="Monotype Corsiva" panose="03010101010201010101" pitchFamily="66" charset="0"/>
              </a:rPr>
              <a:t>Skatinti </a:t>
            </a:r>
            <a:r>
              <a:rPr lang="lt-LT" sz="2000" dirty="0">
                <a:latin typeface="Monotype Corsiva" panose="03010101010201010101" pitchFamily="66" charset="0"/>
              </a:rPr>
              <a:t>vaikus saugoti žemės išteklius ir mylėti žemę.</a:t>
            </a:r>
          </a:p>
        </p:txBody>
      </p:sp>
    </p:spTree>
    <p:extLst>
      <p:ext uri="{BB962C8B-B14F-4D97-AF65-F5344CB8AC3E}">
        <p14:creationId xmlns:p14="http://schemas.microsoft.com/office/powerpoint/2010/main" val="405593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Monotype Corsiva" panose="03010101010201010101" pitchFamily="66" charset="0"/>
              </a:rPr>
              <a:t>Minėjome </a:t>
            </a:r>
            <a:r>
              <a:rPr lang="lt-LT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Pasaulinę</a:t>
            </a:r>
            <a:r>
              <a:rPr lang="lt-LT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 Žemės </a:t>
            </a:r>
            <a:r>
              <a:rPr lang="lt-LT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dieną</a:t>
            </a:r>
            <a:endParaRPr lang="lt-LT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C:\Users\Lydukai\Desktop\432451130_2122076168192165_1001281566724894872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810000" cy="283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ydukai\Desktop\434043183_2122076228192159_479013800095049632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76600"/>
            <a:ext cx="3962400" cy="273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48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latin typeface="Monotype Corsiva" panose="03010101010201010101" pitchFamily="66" charset="0"/>
              </a:rPr>
              <a:t>Dalyvaujame projekte </a:t>
            </a:r>
            <a:r>
              <a:rPr lang="lt-LT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„Žalioji palangė“</a:t>
            </a:r>
            <a:endParaRPr lang="lt-LT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0" name="Picture 2" descr="C:\Users\Lydukai\Desktop\434053090_2123353608064421_348495256789771624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1835"/>
            <a:ext cx="4419600" cy="397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ydukai\Desktop\433622553_2123353701397745_332500620129078549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1981199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ydukai\Desktop\434727256_2128075190925596_884528327737691952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3101181" cy="214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0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lt-LT" dirty="0" smtClean="0">
                <a:latin typeface="Monotype Corsiva" panose="03010101010201010101" pitchFamily="66" charset="0"/>
              </a:rPr>
              <a:t>Tyrinėjame bundančią gamtą - </a:t>
            </a:r>
            <a:r>
              <a:rPr lang="fi-FI" dirty="0" smtClean="0">
                <a:latin typeface="Monotype Corsiva" panose="03010101010201010101" pitchFamily="66" charset="0"/>
              </a:rPr>
              <a:t>tapo</a:t>
            </a:r>
            <a:r>
              <a:rPr lang="lt-LT" dirty="0" smtClean="0">
                <a:latin typeface="Monotype Corsiva" panose="03010101010201010101" pitchFamily="66" charset="0"/>
              </a:rPr>
              <a:t>me</a:t>
            </a:r>
            <a:r>
              <a:rPr lang="fi-FI" dirty="0" smtClean="0">
                <a:latin typeface="Monotype Corsiva" panose="03010101010201010101" pitchFamily="66" charset="0"/>
              </a:rPr>
              <a:t> </a:t>
            </a:r>
            <a:r>
              <a:rPr lang="fi-FI" dirty="0">
                <a:solidFill>
                  <a:srgbClr val="FFC000"/>
                </a:solidFill>
                <a:latin typeface="Monotype Corsiva" panose="03010101010201010101" pitchFamily="66" charset="0"/>
              </a:rPr>
              <a:t>"Pavasario sekliais</a:t>
            </a:r>
            <a:r>
              <a:rPr lang="fi-FI" dirty="0">
                <a:solidFill>
                  <a:srgbClr val="FFC000"/>
                </a:solidFill>
              </a:rPr>
              <a:t>"</a:t>
            </a:r>
            <a:r>
              <a:rPr lang="fi-FI" dirty="0"/>
              <a:t/>
            </a:r>
            <a:br>
              <a:rPr lang="fi-FI" dirty="0"/>
            </a:br>
            <a:endParaRPr lang="lt-LT" dirty="0"/>
          </a:p>
        </p:txBody>
      </p:sp>
      <p:pic>
        <p:nvPicPr>
          <p:cNvPr id="3076" name="Picture 4" descr="C:\Users\Lydukai\Desktop\434837056_2128075460925569_1842940666388988511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51780"/>
            <a:ext cx="2590800" cy="40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ydukai\Desktop\434952493_2135181820214933_270078187176379596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2971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ydukai\Desktop\434972157_2135182140214901_7558856316605184397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25486"/>
            <a:ext cx="186548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2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latin typeface="Monotype Corsiva" panose="03010101010201010101" pitchFamily="66" charset="0"/>
              </a:rPr>
              <a:t>Dalyvaujame „Žaliojo raštingumo edukacijoje“ </a:t>
            </a:r>
            <a:endParaRPr lang="lt-LT" dirty="0">
              <a:latin typeface="Monotype Corsiva" panose="03010101010201010101" pitchFamily="66" charset="0"/>
            </a:endParaRPr>
          </a:p>
        </p:txBody>
      </p:sp>
      <p:pic>
        <p:nvPicPr>
          <p:cNvPr id="4099" name="Picture 3" descr="C:\Users\Lydukai\Desktop\434056095_2122719568127825_8101829005855635953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62498"/>
            <a:ext cx="8229600" cy="380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ydukai\Desktop\434027701_2122719511461164_141429198620466059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6019800" cy="224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4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200" dirty="0">
                <a:solidFill>
                  <a:schemeClr val="tx1"/>
                </a:solidFill>
                <a:latin typeface="Monotype Corsiva" panose="03010101010201010101" pitchFamily="66" charset="0"/>
              </a:rPr>
              <a:t>Steam </a:t>
            </a:r>
            <a:r>
              <a:rPr lang="lt-LT" sz="3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veikla </a:t>
            </a:r>
            <a:r>
              <a:rPr lang="lt-LT" sz="3200" b="1" dirty="0" smtClean="0">
                <a:latin typeface="Monotype Corsiva" panose="03010101010201010101" pitchFamily="66" charset="0"/>
              </a:rPr>
              <a:t/>
            </a:r>
            <a:br>
              <a:rPr lang="lt-LT" sz="3200" b="1" dirty="0" smtClean="0">
                <a:latin typeface="Monotype Corsiva" panose="03010101010201010101" pitchFamily="66" charset="0"/>
              </a:rPr>
            </a:br>
            <a:r>
              <a:rPr lang="lt-LT" sz="3200" b="1" dirty="0" smtClean="0">
                <a:latin typeface="Monotype Corsiva" panose="03010101010201010101" pitchFamily="66" charset="0"/>
              </a:rPr>
              <a:t>„Sveika ir skanu – kas užauginta  žemėje ir pagaminta pačių"</a:t>
            </a:r>
            <a:endParaRPr lang="lt-LT" sz="3200" b="1" dirty="0">
              <a:latin typeface="Monotype Corsiva" panose="03010101010201010101" pitchFamily="66" charset="0"/>
            </a:endParaRPr>
          </a:p>
        </p:txBody>
      </p:sp>
      <p:pic>
        <p:nvPicPr>
          <p:cNvPr id="5122" name="Picture 2" descr="C:\Users\Lydukai\Desktop\438029699_2137175226682259_6706911337036844790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1676400" cy="362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ydukai\Desktop\438030105_2137175110015604_109693533840134512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87448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Lydukai\Desktop\438031748_2137175153348933_3459578382190236110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54241"/>
            <a:ext cx="1949118" cy="366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863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</TotalTime>
  <Words>28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Executive</vt:lpstr>
      <vt:lpstr> KRUOPIŲ PAGRINDINĖS MOKYKLOS IKIMOKYKLINIO UGDYMO SKYRIUS dalyvauja europiniame „eTwinning“ projekte  „ŽEMĖ YRA MANO DRAUGAS“   Tikslas: Mokyti vaikus saugoti ir puoselėti gamtą.  Uždaviniai:  1. Skatinti į ugdymo procesą įtraukti kuo daugiau STEAM metodikos;  2. Supažindinti vaikus su žeme ir tuo, ką ji mums duoda; 3. Skatinti vaikus saugoti žemės išteklius ir mylėti žemę.</vt:lpstr>
      <vt:lpstr>Minėjome Pasaulinę Žemės dieną</vt:lpstr>
      <vt:lpstr>Dalyvaujame projekte „Žalioji palangė“</vt:lpstr>
      <vt:lpstr>Tyrinėjame bundančią gamtą - tapome "Pavasario sekliais" </vt:lpstr>
      <vt:lpstr>Dalyvaujame „Žaliojo raštingumo edukacijoje“ </vt:lpstr>
      <vt:lpstr>Steam veikla  „Sveika ir skanu – kas užauginta  žemėje ir pagaminta pačių"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KRUOPIŲ PAGRINDINĖS MOKYKLOS IKIMOKYKLINIO UGDYMO SKYRIUS dalyvauja europiniame „eTwinning“ projekte  „ŽEMĖ YRA MANO DRAUGAS“   Tikslas: Mokyti vaikus saugoti ir puoselėti gamtą.  Uždaviniai:  1. Skatinti į ugdymo procesą įtraukti kuo daugiau STEAM metodikos;  2. Supažindinti vaikus su žeme ir tuo, ką ji mums duoda; 3. Skatinti vaikus saugoti žemės išteklius ir mylėti žemę.</dc:title>
  <dc:creator>Lydukai</dc:creator>
  <cp:lastModifiedBy>Lydukai</cp:lastModifiedBy>
  <cp:revision>7</cp:revision>
  <dcterms:created xsi:type="dcterms:W3CDTF">2006-08-16T00:00:00Z</dcterms:created>
  <dcterms:modified xsi:type="dcterms:W3CDTF">2024-04-14T10:10:58Z</dcterms:modified>
</cp:coreProperties>
</file>